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58" r:id="rId3"/>
    <p:sldId id="257" r:id="rId4"/>
    <p:sldId id="259" r:id="rId5"/>
    <p:sldId id="264" r:id="rId6"/>
    <p:sldId id="273" r:id="rId7"/>
    <p:sldId id="261" r:id="rId8"/>
    <p:sldId id="263" r:id="rId9"/>
    <p:sldId id="262" r:id="rId10"/>
    <p:sldId id="277" r:id="rId11"/>
    <p:sldId id="278" r:id="rId12"/>
    <p:sldId id="279" r:id="rId13"/>
    <p:sldId id="272" r:id="rId14"/>
    <p:sldId id="265" r:id="rId15"/>
    <p:sldId id="274" r:id="rId16"/>
    <p:sldId id="266" r:id="rId17"/>
    <p:sldId id="275" r:id="rId18"/>
    <p:sldId id="267" r:id="rId19"/>
    <p:sldId id="276" r:id="rId20"/>
    <p:sldId id="268" r:id="rId21"/>
    <p:sldId id="269" r:id="rId22"/>
    <p:sldId id="27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94660"/>
  </p:normalViewPr>
  <p:slideViewPr>
    <p:cSldViewPr snapToGrid="0">
      <p:cViewPr varScale="1">
        <p:scale>
          <a:sx n="67" d="100"/>
          <a:sy n="67" d="100"/>
        </p:scale>
        <p:origin x="64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gif>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53CC1B-E90A-48C5-943F-BA0EE72E52C3}" type="datetimeFigureOut">
              <a:rPr lang="en-US" smtClean="0"/>
              <a:t>4/16/2020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B376C9-CA86-4F7B-A98C-C5322BC0F14F}" type="slidenum">
              <a:rPr lang="en-US" smtClean="0"/>
              <a:t>‹#›</a:t>
            </a:fld>
            <a:endParaRPr lang="en-US"/>
          </a:p>
        </p:txBody>
      </p:sp>
    </p:spTree>
    <p:extLst>
      <p:ext uri="{BB962C8B-B14F-4D97-AF65-F5344CB8AC3E}">
        <p14:creationId xmlns:p14="http://schemas.microsoft.com/office/powerpoint/2010/main" val="1054375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63.5 billion dollar bankruptcy, over $90 to under $1. stock options, </a:t>
            </a:r>
            <a:r>
              <a:rPr lang="en-US" sz="1200" b="0" i="0" kern="1200" dirty="0">
                <a:solidFill>
                  <a:schemeClr val="tx1"/>
                </a:solidFill>
                <a:effectLst/>
                <a:latin typeface="+mn-lt"/>
                <a:ea typeface="+mn-ea"/>
                <a:cs typeface="+mn-cs"/>
              </a:rPr>
              <a:t>"What earnings do you need to keep our stock price up?“, overcompensation of board and lack of awareness in regards to cost</a:t>
            </a:r>
            <a:endParaRPr lang="en-US" dirty="0"/>
          </a:p>
        </p:txBody>
      </p:sp>
      <p:sp>
        <p:nvSpPr>
          <p:cNvPr id="4" name="Slide Number Placeholder 3"/>
          <p:cNvSpPr>
            <a:spLocks noGrp="1"/>
          </p:cNvSpPr>
          <p:nvPr>
            <p:ph type="sldNum" sz="quarter" idx="5"/>
          </p:nvPr>
        </p:nvSpPr>
        <p:spPr/>
        <p:txBody>
          <a:bodyPr/>
          <a:lstStyle/>
          <a:p>
            <a:fld id="{B0B376C9-CA86-4F7B-A98C-C5322BC0F14F}" type="slidenum">
              <a:rPr lang="en-US" smtClean="0"/>
              <a:t>2</a:t>
            </a:fld>
            <a:endParaRPr lang="en-US"/>
          </a:p>
        </p:txBody>
      </p:sp>
    </p:spTree>
    <p:extLst>
      <p:ext uri="{BB962C8B-B14F-4D97-AF65-F5344CB8AC3E}">
        <p14:creationId xmlns:p14="http://schemas.microsoft.com/office/powerpoint/2010/main" val="3925365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manual annotation: could prove extremely valuable outside of my project (annotate for other things as well). also removes any ML related uncertainty, gives more of a feel for the corpus. however, how many emails? 10k? that’s a lot… even then we’re wasting data here.</a:t>
            </a:r>
          </a:p>
          <a:p>
            <a:r>
              <a:rPr lang="en-US" dirty="0"/>
              <a:t>U to S: slightly more difficult and some techniques abstracted away, but ultimately will provide better coverage and is not unintuitive.</a:t>
            </a:r>
          </a:p>
        </p:txBody>
      </p:sp>
      <p:sp>
        <p:nvSpPr>
          <p:cNvPr id="4" name="Slide Number Placeholder 3"/>
          <p:cNvSpPr>
            <a:spLocks noGrp="1"/>
          </p:cNvSpPr>
          <p:nvPr>
            <p:ph type="sldNum" sz="quarter" idx="5"/>
          </p:nvPr>
        </p:nvSpPr>
        <p:spPr/>
        <p:txBody>
          <a:bodyPr/>
          <a:lstStyle/>
          <a:p>
            <a:fld id="{B0B376C9-CA86-4F7B-A98C-C5322BC0F14F}" type="slidenum">
              <a:rPr lang="en-US" smtClean="0"/>
              <a:t>21</a:t>
            </a:fld>
            <a:endParaRPr lang="en-US"/>
          </a:p>
        </p:txBody>
      </p:sp>
    </p:spTree>
    <p:extLst>
      <p:ext uri="{BB962C8B-B14F-4D97-AF65-F5344CB8AC3E}">
        <p14:creationId xmlns:p14="http://schemas.microsoft.com/office/powerpoint/2010/main" val="995055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Enron Corpus is also a depiction of morality. we just need to decode it.</a:t>
            </a:r>
          </a:p>
        </p:txBody>
      </p:sp>
      <p:sp>
        <p:nvSpPr>
          <p:cNvPr id="4" name="Slide Number Placeholder 3"/>
          <p:cNvSpPr>
            <a:spLocks noGrp="1"/>
          </p:cNvSpPr>
          <p:nvPr>
            <p:ph type="sldNum" sz="quarter" idx="5"/>
          </p:nvPr>
        </p:nvSpPr>
        <p:spPr/>
        <p:txBody>
          <a:bodyPr/>
          <a:lstStyle/>
          <a:p>
            <a:fld id="{B0B376C9-CA86-4F7B-A98C-C5322BC0F14F}" type="slidenum">
              <a:rPr lang="en-US" smtClean="0"/>
              <a:t>3</a:t>
            </a:fld>
            <a:endParaRPr lang="en-US"/>
          </a:p>
        </p:txBody>
      </p:sp>
    </p:spTree>
    <p:extLst>
      <p:ext uri="{BB962C8B-B14F-4D97-AF65-F5344CB8AC3E}">
        <p14:creationId xmlns:p14="http://schemas.microsoft.com/office/powerpoint/2010/main" val="1590406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 use of emails increasing by A TON. 2. applications to sociolinguistics, NLP, historical ling (shortenings, </a:t>
            </a:r>
            <a:r>
              <a:rPr lang="en-US" dirty="0" err="1"/>
              <a:t>etc</a:t>
            </a:r>
            <a:r>
              <a:rPr lang="en-US" dirty="0"/>
              <a:t>), pragmatics and semantics, etc. 3. see 1. 4. NETWORK THEORY. </a:t>
            </a:r>
          </a:p>
        </p:txBody>
      </p:sp>
      <p:sp>
        <p:nvSpPr>
          <p:cNvPr id="4" name="Slide Number Placeholder 3"/>
          <p:cNvSpPr>
            <a:spLocks noGrp="1"/>
          </p:cNvSpPr>
          <p:nvPr>
            <p:ph type="sldNum" sz="quarter" idx="5"/>
          </p:nvPr>
        </p:nvSpPr>
        <p:spPr/>
        <p:txBody>
          <a:bodyPr/>
          <a:lstStyle/>
          <a:p>
            <a:fld id="{B0B376C9-CA86-4F7B-A98C-C5322BC0F14F}" type="slidenum">
              <a:rPr lang="en-US" smtClean="0"/>
              <a:t>4</a:t>
            </a:fld>
            <a:endParaRPr lang="en-US"/>
          </a:p>
        </p:txBody>
      </p:sp>
    </p:spTree>
    <p:extLst>
      <p:ext uri="{BB962C8B-B14F-4D97-AF65-F5344CB8AC3E}">
        <p14:creationId xmlns:p14="http://schemas.microsoft.com/office/powerpoint/2010/main" val="1001402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accuracy, interesting baseline vs. goals. baseline a real judge of success?</a:t>
            </a:r>
          </a:p>
        </p:txBody>
      </p:sp>
      <p:sp>
        <p:nvSpPr>
          <p:cNvPr id="4" name="Slide Number Placeholder 3"/>
          <p:cNvSpPr>
            <a:spLocks noGrp="1"/>
          </p:cNvSpPr>
          <p:nvPr>
            <p:ph type="sldNum" sz="quarter" idx="5"/>
          </p:nvPr>
        </p:nvSpPr>
        <p:spPr/>
        <p:txBody>
          <a:bodyPr/>
          <a:lstStyle/>
          <a:p>
            <a:fld id="{B0B376C9-CA86-4F7B-A98C-C5322BC0F14F}" type="slidenum">
              <a:rPr lang="en-US" smtClean="0"/>
              <a:t>6</a:t>
            </a:fld>
            <a:endParaRPr lang="en-US"/>
          </a:p>
        </p:txBody>
      </p:sp>
    </p:spTree>
    <p:extLst>
      <p:ext uri="{BB962C8B-B14F-4D97-AF65-F5344CB8AC3E}">
        <p14:creationId xmlns:p14="http://schemas.microsoft.com/office/powerpoint/2010/main" val="817717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here. 1. top level. 2. user level. 3. folder level. 4. email level (or not?)</a:t>
            </a:r>
          </a:p>
        </p:txBody>
      </p:sp>
      <p:sp>
        <p:nvSpPr>
          <p:cNvPr id="4" name="Slide Number Placeholder 3"/>
          <p:cNvSpPr>
            <a:spLocks noGrp="1"/>
          </p:cNvSpPr>
          <p:nvPr>
            <p:ph type="sldNum" sz="quarter" idx="5"/>
          </p:nvPr>
        </p:nvSpPr>
        <p:spPr/>
        <p:txBody>
          <a:bodyPr/>
          <a:lstStyle/>
          <a:p>
            <a:fld id="{B0B376C9-CA86-4F7B-A98C-C5322BC0F14F}" type="slidenum">
              <a:rPr lang="en-US" smtClean="0"/>
              <a:t>8</a:t>
            </a:fld>
            <a:endParaRPr lang="en-US"/>
          </a:p>
        </p:txBody>
      </p:sp>
    </p:spTree>
    <p:extLst>
      <p:ext uri="{BB962C8B-B14F-4D97-AF65-F5344CB8AC3E}">
        <p14:creationId xmlns:p14="http://schemas.microsoft.com/office/powerpoint/2010/main" val="3889546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here. 1. top level. 2. user level. 3. folder level. 4. email level (or not?)</a:t>
            </a:r>
          </a:p>
        </p:txBody>
      </p:sp>
      <p:sp>
        <p:nvSpPr>
          <p:cNvPr id="4" name="Slide Number Placeholder 3"/>
          <p:cNvSpPr>
            <a:spLocks noGrp="1"/>
          </p:cNvSpPr>
          <p:nvPr>
            <p:ph type="sldNum" sz="quarter" idx="5"/>
          </p:nvPr>
        </p:nvSpPr>
        <p:spPr/>
        <p:txBody>
          <a:bodyPr/>
          <a:lstStyle/>
          <a:p>
            <a:fld id="{B0B376C9-CA86-4F7B-A98C-C5322BC0F14F}" type="slidenum">
              <a:rPr lang="en-US" smtClean="0"/>
              <a:t>9</a:t>
            </a:fld>
            <a:endParaRPr lang="en-US"/>
          </a:p>
        </p:txBody>
      </p:sp>
    </p:spTree>
    <p:extLst>
      <p:ext uri="{BB962C8B-B14F-4D97-AF65-F5344CB8AC3E}">
        <p14:creationId xmlns:p14="http://schemas.microsoft.com/office/powerpoint/2010/main" val="815990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assumptions: commas here, 2</a:t>
            </a:r>
            <a:r>
              <a:rPr lang="en-US" baseline="30000" dirty="0"/>
              <a:t>nd</a:t>
            </a:r>
            <a:r>
              <a:rPr lang="en-US" dirty="0"/>
              <a:t> part here, etc. note exception handling as extremely important</a:t>
            </a:r>
          </a:p>
        </p:txBody>
      </p:sp>
      <p:sp>
        <p:nvSpPr>
          <p:cNvPr id="4" name="Slide Number Placeholder 3"/>
          <p:cNvSpPr>
            <a:spLocks noGrp="1"/>
          </p:cNvSpPr>
          <p:nvPr>
            <p:ph type="sldNum" sz="quarter" idx="5"/>
          </p:nvPr>
        </p:nvSpPr>
        <p:spPr/>
        <p:txBody>
          <a:bodyPr/>
          <a:lstStyle/>
          <a:p>
            <a:fld id="{B0B376C9-CA86-4F7B-A98C-C5322BC0F14F}" type="slidenum">
              <a:rPr lang="en-US" smtClean="0"/>
              <a:t>14</a:t>
            </a:fld>
            <a:endParaRPr lang="en-US"/>
          </a:p>
        </p:txBody>
      </p:sp>
    </p:spTree>
    <p:extLst>
      <p:ext uri="{BB962C8B-B14F-4D97-AF65-F5344CB8AC3E}">
        <p14:creationId xmlns:p14="http://schemas.microsoft.com/office/powerpoint/2010/main" val="1234848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assumptions: </a:t>
            </a:r>
            <a:r>
              <a:rPr lang="en-US" dirty="0" err="1"/>
              <a:t>e.p</a:t>
            </a:r>
            <a:r>
              <a:rPr lang="en-US" dirty="0"/>
              <a:t> is a function that works (real consideration), gives a limited view of data</a:t>
            </a:r>
          </a:p>
        </p:txBody>
      </p:sp>
      <p:sp>
        <p:nvSpPr>
          <p:cNvPr id="4" name="Slide Number Placeholder 3"/>
          <p:cNvSpPr>
            <a:spLocks noGrp="1"/>
          </p:cNvSpPr>
          <p:nvPr>
            <p:ph type="sldNum" sz="quarter" idx="5"/>
          </p:nvPr>
        </p:nvSpPr>
        <p:spPr/>
        <p:txBody>
          <a:bodyPr/>
          <a:lstStyle/>
          <a:p>
            <a:fld id="{B0B376C9-CA86-4F7B-A98C-C5322BC0F14F}" type="slidenum">
              <a:rPr lang="en-US" smtClean="0"/>
              <a:t>16</a:t>
            </a:fld>
            <a:endParaRPr lang="en-US"/>
          </a:p>
        </p:txBody>
      </p:sp>
    </p:spTree>
    <p:extLst>
      <p:ext uri="{BB962C8B-B14F-4D97-AF65-F5344CB8AC3E}">
        <p14:creationId xmlns:p14="http://schemas.microsoft.com/office/powerpoint/2010/main" val="136487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os.walk</a:t>
            </a:r>
            <a:r>
              <a:rPr lang="en-US" dirty="0"/>
              <a:t> vs. my method, assumptions: the bottom layer, sparse files in folder level, etc. exception handling a key here.</a:t>
            </a:r>
          </a:p>
        </p:txBody>
      </p:sp>
      <p:sp>
        <p:nvSpPr>
          <p:cNvPr id="4" name="Slide Number Placeholder 3"/>
          <p:cNvSpPr>
            <a:spLocks noGrp="1"/>
          </p:cNvSpPr>
          <p:nvPr>
            <p:ph type="sldNum" sz="quarter" idx="5"/>
          </p:nvPr>
        </p:nvSpPr>
        <p:spPr/>
        <p:txBody>
          <a:bodyPr/>
          <a:lstStyle/>
          <a:p>
            <a:fld id="{B0B376C9-CA86-4F7B-A98C-C5322BC0F14F}" type="slidenum">
              <a:rPr lang="en-US" smtClean="0"/>
              <a:t>18</a:t>
            </a:fld>
            <a:endParaRPr lang="en-US"/>
          </a:p>
        </p:txBody>
      </p:sp>
    </p:spTree>
    <p:extLst>
      <p:ext uri="{BB962C8B-B14F-4D97-AF65-F5344CB8AC3E}">
        <p14:creationId xmlns:p14="http://schemas.microsoft.com/office/powerpoint/2010/main" val="65649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7149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764110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51105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3380916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A6A71C-0AE3-43AD-859E-D82987BCDD0A}"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6444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A6A71C-0AE3-43AD-859E-D82987BCDD0A}" type="datetimeFigureOut">
              <a:rPr lang="en-US" smtClean="0"/>
              <a:t>4/16/2020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3796580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A6A71C-0AE3-43AD-859E-D82987BCDD0A}" type="datetimeFigureOut">
              <a:rPr lang="en-US" smtClean="0"/>
              <a:t>4/16/2020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667118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A6A71C-0AE3-43AD-859E-D82987BCDD0A}" type="datetimeFigureOut">
              <a:rPr lang="en-US" smtClean="0"/>
              <a:t>4/16/2020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65961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A6A71C-0AE3-43AD-859E-D82987BCDD0A}" type="datetimeFigureOut">
              <a:rPr lang="en-US" smtClean="0"/>
              <a:t>4/16/2020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479735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A6A71C-0AE3-43AD-859E-D82987BCDD0A}" type="datetimeFigureOut">
              <a:rPr lang="en-US" smtClean="0"/>
              <a:t>4/16/2020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631177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A6A71C-0AE3-43AD-859E-D82987BCDD0A}" type="datetimeFigureOut">
              <a:rPr lang="en-US" smtClean="0"/>
              <a:t>4/16/2020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65671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6A71C-0AE3-43AD-859E-D82987BCDD0A}" type="datetimeFigureOut">
              <a:rPr lang="en-US" smtClean="0"/>
              <a:t>4/16/2020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D2D1E8-BC57-4403-92C8-B79198F41221}" type="slidenum">
              <a:rPr lang="en-US" smtClean="0"/>
              <a:t>‹#›</a:t>
            </a:fld>
            <a:endParaRPr lang="en-US"/>
          </a:p>
        </p:txBody>
      </p:sp>
    </p:spTree>
    <p:extLst>
      <p:ext uri="{BB962C8B-B14F-4D97-AF65-F5344CB8AC3E}">
        <p14:creationId xmlns:p14="http://schemas.microsoft.com/office/powerpoint/2010/main" val="173581544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image" Target="../media/image10.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gif"/><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7F492-F6FC-4140-992A-E176FF176880}"/>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A Smoking Gun Classifier</a:t>
            </a:r>
          </a:p>
        </p:txBody>
      </p:sp>
      <p:sp>
        <p:nvSpPr>
          <p:cNvPr id="3" name="Subtitle 2">
            <a:extLst>
              <a:ext uri="{FF2B5EF4-FFF2-40B4-BE49-F238E27FC236}">
                <a16:creationId xmlns:a16="http://schemas.microsoft.com/office/drawing/2014/main" id="{3192EE2A-BE8D-4CAF-B7DB-6888E51C0F52}"/>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Exploring the Enron Email Corpus</a:t>
            </a:r>
          </a:p>
        </p:txBody>
      </p:sp>
      <p:pic>
        <p:nvPicPr>
          <p:cNvPr id="8" name="Audio 7">
            <a:hlinkClick r:id="" action="ppaction://media"/>
            <a:extLst>
              <a:ext uri="{FF2B5EF4-FFF2-40B4-BE49-F238E27FC236}">
                <a16:creationId xmlns:a16="http://schemas.microsoft.com/office/drawing/2014/main" id="{471DB362-A48F-48C2-BFE5-5D811D88D1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49036008"/>
      </p:ext>
    </p:extLst>
  </p:cSld>
  <p:clrMapOvr>
    <a:masterClrMapping/>
  </p:clrMapOvr>
  <mc:AlternateContent xmlns:mc="http://schemas.openxmlformats.org/markup-compatibility/2006">
    <mc:Choice xmlns:p14="http://schemas.microsoft.com/office/powerpoint/2010/main" Requires="p14">
      <p:transition spd="slow" p14:dur="2000" advTm="8569"/>
    </mc:Choice>
    <mc:Fallback>
      <p:transition spd="slow" advTm="8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BE473-9784-45D7-AE2A-20480637F5B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User Level</a:t>
            </a:r>
          </a:p>
        </p:txBody>
      </p:sp>
      <p:pic>
        <p:nvPicPr>
          <p:cNvPr id="4" name="Content Placeholder 3">
            <a:extLst>
              <a:ext uri="{FF2B5EF4-FFF2-40B4-BE49-F238E27FC236}">
                <a16:creationId xmlns:a16="http://schemas.microsoft.com/office/drawing/2014/main" id="{D0113DC6-20B5-48C0-B983-843C9F53F0C1}"/>
              </a:ext>
            </a:extLst>
          </p:cNvPr>
          <p:cNvPicPr>
            <a:picLocks noGrp="1" noChangeAspect="1"/>
          </p:cNvPicPr>
          <p:nvPr>
            <p:ph idx="1"/>
          </p:nvPr>
        </p:nvPicPr>
        <p:blipFill>
          <a:blip r:embed="rId4"/>
          <a:stretch>
            <a:fillRect/>
          </a:stretch>
        </p:blipFill>
        <p:spPr>
          <a:xfrm>
            <a:off x="3030656" y="1854597"/>
            <a:ext cx="6130688" cy="3891756"/>
          </a:xfrm>
          <a:prstGeom prst="rect">
            <a:avLst/>
          </a:prstGeom>
        </p:spPr>
      </p:pic>
      <p:pic>
        <p:nvPicPr>
          <p:cNvPr id="5" name="Audio 4">
            <a:hlinkClick r:id="" action="ppaction://media"/>
            <a:extLst>
              <a:ext uri="{FF2B5EF4-FFF2-40B4-BE49-F238E27FC236}">
                <a16:creationId xmlns:a16="http://schemas.microsoft.com/office/drawing/2014/main" id="{5C6C7B61-A7DC-4CE9-B0D6-CED60721FF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69869023"/>
      </p:ext>
    </p:extLst>
  </p:cSld>
  <p:clrMapOvr>
    <a:masterClrMapping/>
  </p:clrMapOvr>
  <mc:AlternateContent xmlns:mc="http://schemas.openxmlformats.org/markup-compatibility/2006">
    <mc:Choice xmlns:p14="http://schemas.microsoft.com/office/powerpoint/2010/main" Requires="p14">
      <p:transition spd="slow" p14:dur="2000" advTm="22860"/>
    </mc:Choice>
    <mc:Fallback>
      <p:transition spd="slow" advTm="22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2218E-4D54-4253-A870-839F35D81F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Folder Level</a:t>
            </a:r>
            <a:endParaRPr lang="en-US" dirty="0"/>
          </a:p>
        </p:txBody>
      </p:sp>
      <p:pic>
        <p:nvPicPr>
          <p:cNvPr id="4" name="Picture 3">
            <a:extLst>
              <a:ext uri="{FF2B5EF4-FFF2-40B4-BE49-F238E27FC236}">
                <a16:creationId xmlns:a16="http://schemas.microsoft.com/office/drawing/2014/main" id="{D869F98A-FDB6-4CF7-BCDD-D40C2BD28FE8}"/>
              </a:ext>
            </a:extLst>
          </p:cNvPr>
          <p:cNvPicPr>
            <a:picLocks noChangeAspect="1"/>
          </p:cNvPicPr>
          <p:nvPr/>
        </p:nvPicPr>
        <p:blipFill>
          <a:blip r:embed="rId4"/>
          <a:stretch>
            <a:fillRect/>
          </a:stretch>
        </p:blipFill>
        <p:spPr>
          <a:xfrm>
            <a:off x="2835974" y="1690688"/>
            <a:ext cx="6520052" cy="4181476"/>
          </a:xfrm>
          <a:prstGeom prst="rect">
            <a:avLst/>
          </a:prstGeom>
        </p:spPr>
      </p:pic>
      <p:pic>
        <p:nvPicPr>
          <p:cNvPr id="5" name="Audio 4">
            <a:hlinkClick r:id="" action="ppaction://media"/>
            <a:extLst>
              <a:ext uri="{FF2B5EF4-FFF2-40B4-BE49-F238E27FC236}">
                <a16:creationId xmlns:a16="http://schemas.microsoft.com/office/drawing/2014/main" id="{CE81EAA3-1C0B-4935-8D48-367E2724A7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1532877"/>
      </p:ext>
    </p:extLst>
  </p:cSld>
  <p:clrMapOvr>
    <a:masterClrMapping/>
  </p:clrMapOvr>
  <mc:AlternateContent xmlns:mc="http://schemas.openxmlformats.org/markup-compatibility/2006">
    <mc:Choice xmlns:p14="http://schemas.microsoft.com/office/powerpoint/2010/main" Requires="p14">
      <p:transition spd="slow" p14:dur="2000" advTm="46008"/>
    </mc:Choice>
    <mc:Fallback>
      <p:transition spd="slow" advTm="46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BD33-3F65-45B1-9606-499393F8659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File Level</a:t>
            </a:r>
            <a:endParaRPr lang="en-US" dirty="0"/>
          </a:p>
        </p:txBody>
      </p:sp>
      <p:pic>
        <p:nvPicPr>
          <p:cNvPr id="4" name="Content Placeholder 3">
            <a:extLst>
              <a:ext uri="{FF2B5EF4-FFF2-40B4-BE49-F238E27FC236}">
                <a16:creationId xmlns:a16="http://schemas.microsoft.com/office/drawing/2014/main" id="{C13B17EF-4122-4983-9742-5F60F83B3007}"/>
              </a:ext>
            </a:extLst>
          </p:cNvPr>
          <p:cNvPicPr>
            <a:picLocks noGrp="1" noChangeAspect="1"/>
          </p:cNvPicPr>
          <p:nvPr>
            <p:ph idx="1"/>
          </p:nvPr>
        </p:nvPicPr>
        <p:blipFill>
          <a:blip r:embed="rId4"/>
          <a:stretch>
            <a:fillRect/>
          </a:stretch>
        </p:blipFill>
        <p:spPr>
          <a:xfrm>
            <a:off x="2673202" y="1690688"/>
            <a:ext cx="6845596" cy="4682331"/>
          </a:xfrm>
          <a:prstGeom prst="rect">
            <a:avLst/>
          </a:prstGeom>
        </p:spPr>
      </p:pic>
      <p:pic>
        <p:nvPicPr>
          <p:cNvPr id="5" name="Audio 4">
            <a:hlinkClick r:id="" action="ppaction://media"/>
            <a:extLst>
              <a:ext uri="{FF2B5EF4-FFF2-40B4-BE49-F238E27FC236}">
                <a16:creationId xmlns:a16="http://schemas.microsoft.com/office/drawing/2014/main" id="{304C60FA-BBCD-4E85-B7E6-192392E3BA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75334272"/>
      </p:ext>
    </p:extLst>
  </p:cSld>
  <p:clrMapOvr>
    <a:masterClrMapping/>
  </p:clrMapOvr>
  <mc:AlternateContent xmlns:mc="http://schemas.openxmlformats.org/markup-compatibility/2006">
    <mc:Choice xmlns:p14="http://schemas.microsoft.com/office/powerpoint/2010/main" Requires="p14">
      <p:transition spd="slow" p14:dur="2000" advTm="35785"/>
    </mc:Choice>
    <mc:Fallback>
      <p:transition spd="slow" advTm="35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C3B6-4980-4AC6-94EE-6D4346D647C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An Email</a:t>
            </a:r>
          </a:p>
        </p:txBody>
      </p:sp>
      <p:pic>
        <p:nvPicPr>
          <p:cNvPr id="4" name="Content Placeholder 3">
            <a:extLst>
              <a:ext uri="{FF2B5EF4-FFF2-40B4-BE49-F238E27FC236}">
                <a16:creationId xmlns:a16="http://schemas.microsoft.com/office/drawing/2014/main" id="{78BFEC6F-92D9-4C57-BB26-874306770A26}"/>
              </a:ext>
            </a:extLst>
          </p:cNvPr>
          <p:cNvPicPr>
            <a:picLocks noGrp="1" noChangeAspect="1"/>
          </p:cNvPicPr>
          <p:nvPr>
            <p:ph idx="1"/>
          </p:nvPr>
        </p:nvPicPr>
        <p:blipFill>
          <a:blip r:embed="rId4"/>
          <a:stretch>
            <a:fillRect/>
          </a:stretch>
        </p:blipFill>
        <p:spPr>
          <a:xfrm>
            <a:off x="1126331" y="1690688"/>
            <a:ext cx="9939337" cy="4388273"/>
          </a:xfrm>
          <a:prstGeom prst="rect">
            <a:avLst/>
          </a:prstGeom>
        </p:spPr>
      </p:pic>
      <p:pic>
        <p:nvPicPr>
          <p:cNvPr id="3" name="Audio 2">
            <a:hlinkClick r:id="" action="ppaction://media"/>
            <a:extLst>
              <a:ext uri="{FF2B5EF4-FFF2-40B4-BE49-F238E27FC236}">
                <a16:creationId xmlns:a16="http://schemas.microsoft.com/office/drawing/2014/main" id="{D0276060-3A09-4DAF-AC13-F64E4521C8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10916242"/>
      </p:ext>
    </p:extLst>
  </p:cSld>
  <p:clrMapOvr>
    <a:masterClrMapping/>
  </p:clrMapOvr>
  <mc:AlternateContent xmlns:mc="http://schemas.openxmlformats.org/markup-compatibility/2006">
    <mc:Choice xmlns:p14="http://schemas.microsoft.com/office/powerpoint/2010/main" Requires="p14">
      <p:transition spd="slow" p14:dur="2000" advTm="45729"/>
    </mc:Choice>
    <mc:Fallback>
      <p:transition spd="slow" advTm="45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5458D-E8A3-447C-A855-F068281C972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Raw Parse</a:t>
            </a:r>
          </a:p>
        </p:txBody>
      </p:sp>
      <p:pic>
        <p:nvPicPr>
          <p:cNvPr id="7" name="Content Placeholder 6">
            <a:extLst>
              <a:ext uri="{FF2B5EF4-FFF2-40B4-BE49-F238E27FC236}">
                <a16:creationId xmlns:a16="http://schemas.microsoft.com/office/drawing/2014/main" id="{8C10B4FE-0922-482A-87C7-95FAD19B6CBC}"/>
              </a:ext>
            </a:extLst>
          </p:cNvPr>
          <p:cNvPicPr>
            <a:picLocks noGrp="1" noChangeAspect="1"/>
          </p:cNvPicPr>
          <p:nvPr>
            <p:ph sz="half" idx="1"/>
          </p:nvPr>
        </p:nvPicPr>
        <p:blipFill>
          <a:blip r:embed="rId5"/>
          <a:stretch>
            <a:fillRect/>
          </a:stretch>
        </p:blipFill>
        <p:spPr>
          <a:xfrm>
            <a:off x="1905223" y="1690688"/>
            <a:ext cx="8381553" cy="2648159"/>
          </a:xfrm>
          <a:prstGeom prst="rect">
            <a:avLst/>
          </a:prstGeom>
        </p:spPr>
      </p:pic>
      <p:pic>
        <p:nvPicPr>
          <p:cNvPr id="6" name="Content Placeholder 5">
            <a:extLst>
              <a:ext uri="{FF2B5EF4-FFF2-40B4-BE49-F238E27FC236}">
                <a16:creationId xmlns:a16="http://schemas.microsoft.com/office/drawing/2014/main" id="{EEF7F7BC-7B7E-4427-9AFD-D04916BFD5DE}"/>
              </a:ext>
            </a:extLst>
          </p:cNvPr>
          <p:cNvPicPr>
            <a:picLocks noGrp="1" noChangeAspect="1"/>
          </p:cNvPicPr>
          <p:nvPr>
            <p:ph sz="half" idx="2"/>
          </p:nvPr>
        </p:nvPicPr>
        <p:blipFill>
          <a:blip r:embed="rId6"/>
          <a:stretch>
            <a:fillRect/>
          </a:stretch>
        </p:blipFill>
        <p:spPr>
          <a:xfrm>
            <a:off x="7484062" y="4772025"/>
            <a:ext cx="2231213" cy="1468647"/>
          </a:xfrm>
          <a:prstGeom prst="rect">
            <a:avLst/>
          </a:prstGeom>
        </p:spPr>
      </p:pic>
      <p:pic>
        <p:nvPicPr>
          <p:cNvPr id="8" name="Picture 7">
            <a:extLst>
              <a:ext uri="{FF2B5EF4-FFF2-40B4-BE49-F238E27FC236}">
                <a16:creationId xmlns:a16="http://schemas.microsoft.com/office/drawing/2014/main" id="{725FC966-5049-49F3-998B-E911755E8C53}"/>
              </a:ext>
            </a:extLst>
          </p:cNvPr>
          <p:cNvPicPr>
            <a:picLocks noChangeAspect="1"/>
          </p:cNvPicPr>
          <p:nvPr/>
        </p:nvPicPr>
        <p:blipFill>
          <a:blip r:embed="rId7"/>
          <a:stretch>
            <a:fillRect/>
          </a:stretch>
        </p:blipFill>
        <p:spPr>
          <a:xfrm>
            <a:off x="2065033" y="4772025"/>
            <a:ext cx="4030967" cy="1468647"/>
          </a:xfrm>
          <a:prstGeom prst="rect">
            <a:avLst/>
          </a:prstGeom>
        </p:spPr>
      </p:pic>
      <p:pic>
        <p:nvPicPr>
          <p:cNvPr id="3" name="Audio 2">
            <a:hlinkClick r:id="" action="ppaction://media"/>
            <a:extLst>
              <a:ext uri="{FF2B5EF4-FFF2-40B4-BE49-F238E27FC236}">
                <a16:creationId xmlns:a16="http://schemas.microsoft.com/office/drawing/2014/main" id="{9174DBB3-1278-41EA-8FD0-34FBA2DEAF4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53097438"/>
      </p:ext>
    </p:extLst>
  </p:cSld>
  <p:clrMapOvr>
    <a:masterClrMapping/>
  </p:clrMapOvr>
  <mc:AlternateContent xmlns:mc="http://schemas.openxmlformats.org/markup-compatibility/2006">
    <mc:Choice xmlns:p14="http://schemas.microsoft.com/office/powerpoint/2010/main" Requires="p14">
      <p:transition spd="slow" p14:dur="2000" advTm="143237"/>
    </mc:Choice>
    <mc:Fallback>
      <p:transition spd="slow" advTm="143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AC829-8346-4D90-A280-192D3633066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endParaRPr lang="en-US" dirty="0"/>
          </a:p>
        </p:txBody>
      </p:sp>
      <p:pic>
        <p:nvPicPr>
          <p:cNvPr id="5" name="Content Placeholder 3">
            <a:extLst>
              <a:ext uri="{FF2B5EF4-FFF2-40B4-BE49-F238E27FC236}">
                <a16:creationId xmlns:a16="http://schemas.microsoft.com/office/drawing/2014/main" id="{AB59D19C-A3CC-49A3-AD86-F41EEE78F385}"/>
              </a:ext>
            </a:extLst>
          </p:cNvPr>
          <p:cNvPicPr>
            <a:picLocks noChangeAspect="1"/>
          </p:cNvPicPr>
          <p:nvPr/>
        </p:nvPicPr>
        <p:blipFill>
          <a:blip r:embed="rId4"/>
          <a:stretch>
            <a:fillRect/>
          </a:stretch>
        </p:blipFill>
        <p:spPr>
          <a:xfrm>
            <a:off x="1540084" y="2594818"/>
            <a:ext cx="9111832" cy="1668363"/>
          </a:xfrm>
          <a:prstGeom prst="rect">
            <a:avLst/>
          </a:prstGeom>
        </p:spPr>
      </p:pic>
      <p:pic>
        <p:nvPicPr>
          <p:cNvPr id="8" name="Audio 7">
            <a:hlinkClick r:id="" action="ppaction://media"/>
            <a:extLst>
              <a:ext uri="{FF2B5EF4-FFF2-40B4-BE49-F238E27FC236}">
                <a16:creationId xmlns:a16="http://schemas.microsoft.com/office/drawing/2014/main" id="{D467EAA4-A219-4015-871A-DA47A644F0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5402043"/>
      </p:ext>
    </p:extLst>
  </p:cSld>
  <p:clrMapOvr>
    <a:masterClrMapping/>
  </p:clrMapOvr>
  <mc:AlternateContent xmlns:mc="http://schemas.openxmlformats.org/markup-compatibility/2006">
    <mc:Choice xmlns:p14="http://schemas.microsoft.com/office/powerpoint/2010/main" Requires="p14">
      <p:transition spd="slow" p14:dur="2000" advTm="92160"/>
    </mc:Choice>
    <mc:Fallback>
      <p:transition spd="slow" advTm="92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2BEF7-4969-4DF3-9565-527C0726DA3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p>
        </p:txBody>
      </p:sp>
      <p:pic>
        <p:nvPicPr>
          <p:cNvPr id="5" name="Picture 4">
            <a:extLst>
              <a:ext uri="{FF2B5EF4-FFF2-40B4-BE49-F238E27FC236}">
                <a16:creationId xmlns:a16="http://schemas.microsoft.com/office/drawing/2014/main" id="{405BC569-10AA-4F7B-B64A-B74A58D8562B}"/>
              </a:ext>
            </a:extLst>
          </p:cNvPr>
          <p:cNvPicPr>
            <a:picLocks noChangeAspect="1"/>
          </p:cNvPicPr>
          <p:nvPr/>
        </p:nvPicPr>
        <p:blipFill>
          <a:blip r:embed="rId5"/>
          <a:stretch>
            <a:fillRect/>
          </a:stretch>
        </p:blipFill>
        <p:spPr>
          <a:xfrm>
            <a:off x="1109816" y="1690688"/>
            <a:ext cx="9972368" cy="4425302"/>
          </a:xfrm>
          <a:prstGeom prst="rect">
            <a:avLst/>
          </a:prstGeom>
        </p:spPr>
      </p:pic>
      <p:pic>
        <p:nvPicPr>
          <p:cNvPr id="8" name="Audio 7">
            <a:hlinkClick r:id="" action="ppaction://media"/>
            <a:extLst>
              <a:ext uri="{FF2B5EF4-FFF2-40B4-BE49-F238E27FC236}">
                <a16:creationId xmlns:a16="http://schemas.microsoft.com/office/drawing/2014/main" id="{C05AF43E-EEB7-4FBF-B2CA-80589084D5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6603703"/>
      </p:ext>
    </p:extLst>
  </p:cSld>
  <p:clrMapOvr>
    <a:masterClrMapping/>
  </p:clrMapOvr>
  <mc:AlternateContent xmlns:mc="http://schemas.openxmlformats.org/markup-compatibility/2006">
    <mc:Choice xmlns:p14="http://schemas.microsoft.com/office/powerpoint/2010/main" Requires="p14">
      <p:transition spd="slow" p14:dur="2000" advTm="15260"/>
    </mc:Choice>
    <mc:Fallback>
      <p:transition spd="slow" advTm="15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A8CFF-9114-458A-BC3E-4B2A7B00A3C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endParaRPr lang="en-US" dirty="0"/>
          </a:p>
        </p:txBody>
      </p:sp>
      <p:pic>
        <p:nvPicPr>
          <p:cNvPr id="5" name="Picture 4">
            <a:extLst>
              <a:ext uri="{FF2B5EF4-FFF2-40B4-BE49-F238E27FC236}">
                <a16:creationId xmlns:a16="http://schemas.microsoft.com/office/drawing/2014/main" id="{EF80188A-089C-4F62-AB91-6EE6D92BA0E7}"/>
              </a:ext>
            </a:extLst>
          </p:cNvPr>
          <p:cNvPicPr>
            <a:picLocks noChangeAspect="1"/>
          </p:cNvPicPr>
          <p:nvPr/>
        </p:nvPicPr>
        <p:blipFill>
          <a:blip r:embed="rId4"/>
          <a:stretch>
            <a:fillRect/>
          </a:stretch>
        </p:blipFill>
        <p:spPr>
          <a:xfrm>
            <a:off x="1474843" y="1669717"/>
            <a:ext cx="9242314" cy="3518565"/>
          </a:xfrm>
          <a:prstGeom prst="rect">
            <a:avLst/>
          </a:prstGeom>
        </p:spPr>
      </p:pic>
      <p:pic>
        <p:nvPicPr>
          <p:cNvPr id="6" name="Audio 5">
            <a:hlinkClick r:id="" action="ppaction://media"/>
            <a:extLst>
              <a:ext uri="{FF2B5EF4-FFF2-40B4-BE49-F238E27FC236}">
                <a16:creationId xmlns:a16="http://schemas.microsoft.com/office/drawing/2014/main" id="{7CF511AB-01A9-4004-9584-E99439B492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4243764"/>
      </p:ext>
    </p:extLst>
  </p:cSld>
  <p:clrMapOvr>
    <a:masterClrMapping/>
  </p:clrMapOvr>
  <mc:AlternateContent xmlns:mc="http://schemas.openxmlformats.org/markup-compatibility/2006">
    <mc:Choice xmlns:p14="http://schemas.microsoft.com/office/powerpoint/2010/main" Requires="p14">
      <p:transition spd="slow" p14:dur="2000" advTm="94848"/>
    </mc:Choice>
    <mc:Fallback>
      <p:transition spd="slow" advTm="94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906F-FDC7-4FBB-8782-9E84D451AB2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OS Module</a:t>
            </a:r>
          </a:p>
        </p:txBody>
      </p:sp>
      <p:pic>
        <p:nvPicPr>
          <p:cNvPr id="4" name="Content Placeholder 3">
            <a:extLst>
              <a:ext uri="{FF2B5EF4-FFF2-40B4-BE49-F238E27FC236}">
                <a16:creationId xmlns:a16="http://schemas.microsoft.com/office/drawing/2014/main" id="{C82ED6DD-8D61-49BB-8E93-E72ABE491C1D}"/>
              </a:ext>
            </a:extLst>
          </p:cNvPr>
          <p:cNvPicPr>
            <a:picLocks noGrp="1" noChangeAspect="1"/>
          </p:cNvPicPr>
          <p:nvPr>
            <p:ph idx="1"/>
          </p:nvPr>
        </p:nvPicPr>
        <p:blipFill>
          <a:blip r:embed="rId5"/>
          <a:stretch>
            <a:fillRect/>
          </a:stretch>
        </p:blipFill>
        <p:spPr>
          <a:xfrm>
            <a:off x="2943225" y="1690688"/>
            <a:ext cx="5691187" cy="4604276"/>
          </a:xfrm>
          <a:prstGeom prst="rect">
            <a:avLst/>
          </a:prstGeom>
        </p:spPr>
      </p:pic>
      <p:pic>
        <p:nvPicPr>
          <p:cNvPr id="6" name="Audio 5">
            <a:hlinkClick r:id="" action="ppaction://media"/>
            <a:extLst>
              <a:ext uri="{FF2B5EF4-FFF2-40B4-BE49-F238E27FC236}">
                <a16:creationId xmlns:a16="http://schemas.microsoft.com/office/drawing/2014/main" id="{3B780885-11FF-44BA-B922-0C283205D3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2514843"/>
      </p:ext>
    </p:extLst>
  </p:cSld>
  <p:clrMapOvr>
    <a:masterClrMapping/>
  </p:clrMapOvr>
  <mc:AlternateContent xmlns:mc="http://schemas.openxmlformats.org/markup-compatibility/2006">
    <mc:Choice xmlns:p14="http://schemas.microsoft.com/office/powerpoint/2010/main" Requires="p14">
      <p:transition spd="slow" p14:dur="2000" advTm="90023"/>
    </mc:Choice>
    <mc:Fallback>
      <p:transition spd="slow" advTm="90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AA35-D2F9-4098-8313-BD58F2847E9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OS Module</a:t>
            </a:r>
            <a:endParaRPr lang="en-US" dirty="0"/>
          </a:p>
        </p:txBody>
      </p:sp>
      <p:pic>
        <p:nvPicPr>
          <p:cNvPr id="4" name="Content Placeholder 3">
            <a:extLst>
              <a:ext uri="{FF2B5EF4-FFF2-40B4-BE49-F238E27FC236}">
                <a16:creationId xmlns:a16="http://schemas.microsoft.com/office/drawing/2014/main" id="{082D5260-6869-40EC-93B2-4A4273284C25}"/>
              </a:ext>
            </a:extLst>
          </p:cNvPr>
          <p:cNvPicPr>
            <a:picLocks noGrp="1" noChangeAspect="1"/>
          </p:cNvPicPr>
          <p:nvPr>
            <p:ph idx="1"/>
          </p:nvPr>
        </p:nvPicPr>
        <p:blipFill>
          <a:blip r:embed="rId4"/>
          <a:stretch>
            <a:fillRect/>
          </a:stretch>
        </p:blipFill>
        <p:spPr>
          <a:xfrm>
            <a:off x="1927088" y="1690688"/>
            <a:ext cx="8337823" cy="4717325"/>
          </a:xfrm>
          <a:prstGeom prst="rect">
            <a:avLst/>
          </a:prstGeom>
        </p:spPr>
      </p:pic>
      <p:pic>
        <p:nvPicPr>
          <p:cNvPr id="5" name="Audio 4">
            <a:hlinkClick r:id="" action="ppaction://media"/>
            <a:extLst>
              <a:ext uri="{FF2B5EF4-FFF2-40B4-BE49-F238E27FC236}">
                <a16:creationId xmlns:a16="http://schemas.microsoft.com/office/drawing/2014/main" id="{67EFDFA2-7C89-4CE0-B2DC-EA6BAB3088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3810648"/>
      </p:ext>
    </p:extLst>
  </p:cSld>
  <p:clrMapOvr>
    <a:masterClrMapping/>
  </p:clrMapOvr>
  <mc:AlternateContent xmlns:mc="http://schemas.openxmlformats.org/markup-compatibility/2006">
    <mc:Choice xmlns:p14="http://schemas.microsoft.com/office/powerpoint/2010/main" Requires="p14">
      <p:transition spd="slow" p14:dur="2000" advTm="82103"/>
    </mc:Choice>
    <mc:Fallback>
      <p:transition spd="slow" advTm="82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orensic Accounting Degree">
            <a:extLst>
              <a:ext uri="{FF2B5EF4-FFF2-40B4-BE49-F238E27FC236}">
                <a16:creationId xmlns:a16="http://schemas.microsoft.com/office/drawing/2014/main" id="{D91B2B2F-ED8B-4603-8287-7419E545929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2457450" y="700088"/>
            <a:ext cx="7277099" cy="5457824"/>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B52934C-004F-4BFA-9AD0-A6CFD9F6DE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80680682"/>
      </p:ext>
    </p:extLst>
  </p:cSld>
  <p:clrMapOvr>
    <a:masterClrMapping/>
  </p:clrMapOvr>
  <mc:AlternateContent xmlns:mc="http://schemas.openxmlformats.org/markup-compatibility/2006">
    <mc:Choice xmlns:p14="http://schemas.microsoft.com/office/powerpoint/2010/main" Requires="p14">
      <p:transition spd="slow" p14:dur="2000" advTm="82466"/>
    </mc:Choice>
    <mc:Fallback>
      <p:transition spd="slow" advTm="82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A2C27-1284-4515-A0D9-3E872FB8885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Viability of OS Walking</a:t>
            </a:r>
          </a:p>
        </p:txBody>
      </p:sp>
      <p:sp>
        <p:nvSpPr>
          <p:cNvPr id="3" name="Content Placeholder 2">
            <a:extLst>
              <a:ext uri="{FF2B5EF4-FFF2-40B4-BE49-F238E27FC236}">
                <a16:creationId xmlns:a16="http://schemas.microsoft.com/office/drawing/2014/main" id="{E7A70D41-F659-4118-85ED-E91B91DE71A1}"/>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coverage</a:t>
            </a:r>
          </a:p>
          <a:p>
            <a:r>
              <a:rPr lang="en-US" dirty="0">
                <a:latin typeface="Times New Roman" panose="02020603050405020304" pitchFamily="18" charset="0"/>
                <a:cs typeface="Times New Roman" panose="02020603050405020304" pitchFamily="18" charset="0"/>
              </a:rPr>
              <a:t>assumptions</a:t>
            </a:r>
          </a:p>
          <a:p>
            <a:r>
              <a:rPr lang="en-US" dirty="0">
                <a:latin typeface="Times New Roman" panose="02020603050405020304" pitchFamily="18" charset="0"/>
                <a:cs typeface="Times New Roman" panose="02020603050405020304" pitchFamily="18" charset="0"/>
              </a:rPr>
              <a:t>other corpora?</a:t>
            </a:r>
          </a:p>
        </p:txBody>
      </p:sp>
      <p:pic>
        <p:nvPicPr>
          <p:cNvPr id="4" name="Audio 3">
            <a:hlinkClick r:id="" action="ppaction://media"/>
            <a:extLst>
              <a:ext uri="{FF2B5EF4-FFF2-40B4-BE49-F238E27FC236}">
                <a16:creationId xmlns:a16="http://schemas.microsoft.com/office/drawing/2014/main" id="{0B419471-AF02-477D-9CD4-B8BAC97960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74728314"/>
      </p:ext>
    </p:extLst>
  </p:cSld>
  <p:clrMapOvr>
    <a:masterClrMapping/>
  </p:clrMapOvr>
  <mc:AlternateContent xmlns:mc="http://schemas.openxmlformats.org/markup-compatibility/2006">
    <mc:Choice xmlns:p14="http://schemas.microsoft.com/office/powerpoint/2010/main" Requires="p14">
      <p:transition spd="slow" p14:dur="2000" advTm="59226"/>
    </mc:Choice>
    <mc:Fallback>
      <p:transition spd="slow" advTm="59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E422F-18F2-4B46-AE39-D3BDE05E66B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 Exploration and Machine Learning</a:t>
            </a:r>
          </a:p>
        </p:txBody>
      </p:sp>
      <p:sp>
        <p:nvSpPr>
          <p:cNvPr id="4" name="Content Placeholder 3">
            <a:extLst>
              <a:ext uri="{FF2B5EF4-FFF2-40B4-BE49-F238E27FC236}">
                <a16:creationId xmlns:a16="http://schemas.microsoft.com/office/drawing/2014/main" id="{59F8403B-BEFF-498E-854C-C6DF35073310}"/>
              </a:ext>
            </a:extLst>
          </p:cNvPr>
          <p:cNvSpPr>
            <a:spLocks noGrp="1"/>
          </p:cNvSpPr>
          <p:nvPr>
            <p:ph sz="half" idx="1"/>
          </p:nvPr>
        </p:nvSpPr>
        <p:spPr/>
        <p:txBody>
          <a:bodyPr/>
          <a:lstStyle/>
          <a:p>
            <a:r>
              <a:rPr lang="en-US" dirty="0">
                <a:latin typeface="Times New Roman" panose="02020603050405020304" pitchFamily="18" charset="0"/>
                <a:cs typeface="Times New Roman" panose="02020603050405020304" pitchFamily="18" charset="0"/>
              </a:rPr>
              <a:t>Manual Annotation:</a:t>
            </a:r>
          </a:p>
          <a:p>
            <a:r>
              <a:rPr lang="en-US" dirty="0">
                <a:latin typeface="Times New Roman" panose="02020603050405020304" pitchFamily="18" charset="0"/>
                <a:cs typeface="Times New Roman" panose="02020603050405020304" pitchFamily="18" charset="0"/>
              </a:rPr>
              <a:t>problems</a:t>
            </a:r>
          </a:p>
          <a:p>
            <a:r>
              <a:rPr lang="en-US" dirty="0">
                <a:latin typeface="Times New Roman" panose="02020603050405020304" pitchFamily="18" charset="0"/>
                <a:cs typeface="Times New Roman" panose="02020603050405020304" pitchFamily="18" charset="0"/>
              </a:rPr>
              <a:t>benefits</a:t>
            </a:r>
          </a:p>
        </p:txBody>
      </p:sp>
      <p:sp>
        <p:nvSpPr>
          <p:cNvPr id="5" name="Content Placeholder 4">
            <a:extLst>
              <a:ext uri="{FF2B5EF4-FFF2-40B4-BE49-F238E27FC236}">
                <a16:creationId xmlns:a16="http://schemas.microsoft.com/office/drawing/2014/main" id="{6C49591F-4017-4BD2-8B5D-D4863E51FC52}"/>
              </a:ext>
            </a:extLst>
          </p:cNvPr>
          <p:cNvSpPr>
            <a:spLocks noGrp="1"/>
          </p:cNvSpPr>
          <p:nvPr>
            <p:ph sz="half" idx="2"/>
          </p:nvPr>
        </p:nvSpPr>
        <p:spPr/>
        <p:txBody>
          <a:bodyPr/>
          <a:lstStyle/>
          <a:p>
            <a:r>
              <a:rPr lang="en-US" dirty="0">
                <a:latin typeface="Times New Roman" panose="02020603050405020304" pitchFamily="18" charset="0"/>
                <a:cs typeface="Times New Roman" panose="02020603050405020304" pitchFamily="18" charset="0"/>
              </a:rPr>
              <a:t>Unsupervised to Supervised:</a:t>
            </a:r>
          </a:p>
          <a:p>
            <a:r>
              <a:rPr lang="en-US" dirty="0">
                <a:latin typeface="Times New Roman" panose="02020603050405020304" pitchFamily="18" charset="0"/>
                <a:cs typeface="Times New Roman" panose="02020603050405020304" pitchFamily="18" charset="0"/>
              </a:rPr>
              <a:t>problems</a:t>
            </a:r>
          </a:p>
          <a:p>
            <a:r>
              <a:rPr lang="en-US" dirty="0">
                <a:latin typeface="Times New Roman" panose="02020603050405020304" pitchFamily="18" charset="0"/>
                <a:cs typeface="Times New Roman" panose="02020603050405020304" pitchFamily="18" charset="0"/>
              </a:rPr>
              <a:t>benefits</a:t>
            </a:r>
          </a:p>
        </p:txBody>
      </p:sp>
      <p:pic>
        <p:nvPicPr>
          <p:cNvPr id="6" name="Audio 5">
            <a:hlinkClick r:id="" action="ppaction://media"/>
            <a:extLst>
              <a:ext uri="{FF2B5EF4-FFF2-40B4-BE49-F238E27FC236}">
                <a16:creationId xmlns:a16="http://schemas.microsoft.com/office/drawing/2014/main" id="{9DDBA3BF-0F99-40ED-95A5-D238B36824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34245303"/>
      </p:ext>
    </p:extLst>
  </p:cSld>
  <p:clrMapOvr>
    <a:masterClrMapping/>
  </p:clrMapOvr>
  <mc:AlternateContent xmlns:mc="http://schemas.openxmlformats.org/markup-compatibility/2006">
    <mc:Choice xmlns:p14="http://schemas.microsoft.com/office/powerpoint/2010/main" Requires="p14">
      <p:transition spd="slow" p14:dur="2000" advTm="69332"/>
    </mc:Choice>
    <mc:Fallback>
      <p:transition spd="slow" advTm="69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25CE1-B0F5-4CB9-9DBC-3CEBEE94AC0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Future Directions and Core Takeaways</a:t>
            </a:r>
          </a:p>
        </p:txBody>
      </p:sp>
      <p:sp>
        <p:nvSpPr>
          <p:cNvPr id="3" name="Content Placeholder 2">
            <a:extLst>
              <a:ext uri="{FF2B5EF4-FFF2-40B4-BE49-F238E27FC236}">
                <a16:creationId xmlns:a16="http://schemas.microsoft.com/office/drawing/2014/main" id="{8FDCCAF4-F9A6-4198-8860-7B46537F4FDB}"/>
              </a:ext>
            </a:extLst>
          </p:cNvPr>
          <p:cNvSpPr>
            <a:spLocks noGrp="1"/>
          </p:cNvSpPr>
          <p:nvPr>
            <p:ph sz="half" idx="1"/>
          </p:nvPr>
        </p:nvSpPr>
        <p:spPr/>
        <p:txBody>
          <a:bodyPr/>
          <a:lstStyle/>
          <a:p>
            <a:r>
              <a:rPr lang="en-US" dirty="0">
                <a:latin typeface="Times New Roman" panose="02020603050405020304" pitchFamily="18" charset="0"/>
                <a:cs typeface="Times New Roman" panose="02020603050405020304" pitchFamily="18" charset="0"/>
              </a:rPr>
              <a:t>summer project</a:t>
            </a:r>
          </a:p>
          <a:p>
            <a:r>
              <a:rPr lang="en-US" dirty="0">
                <a:latin typeface="Times New Roman" panose="02020603050405020304" pitchFamily="18" charset="0"/>
                <a:cs typeface="Times New Roman" panose="02020603050405020304" pitchFamily="18" charset="0"/>
              </a:rPr>
              <a:t>apply for fall conferences</a:t>
            </a:r>
          </a:p>
          <a:p>
            <a:r>
              <a:rPr lang="en-US" dirty="0">
                <a:latin typeface="Times New Roman" panose="02020603050405020304" pitchFamily="18" charset="0"/>
                <a:cs typeface="Times New Roman" panose="02020603050405020304" pitchFamily="18" charset="0"/>
              </a:rPr>
              <a:t>BPhil</a:t>
            </a:r>
          </a:p>
        </p:txBody>
      </p:sp>
      <p:sp>
        <p:nvSpPr>
          <p:cNvPr id="4" name="Content Placeholder 3">
            <a:extLst>
              <a:ext uri="{FF2B5EF4-FFF2-40B4-BE49-F238E27FC236}">
                <a16:creationId xmlns:a16="http://schemas.microsoft.com/office/drawing/2014/main" id="{B390666A-64DE-4980-AB9D-C0E8BB319C5B}"/>
              </a:ext>
            </a:extLst>
          </p:cNvPr>
          <p:cNvSpPr>
            <a:spLocks noGrp="1"/>
          </p:cNvSpPr>
          <p:nvPr>
            <p:ph sz="half" idx="2"/>
          </p:nvPr>
        </p:nvSpPr>
        <p:spPr/>
        <p:txBody>
          <a:bodyPr/>
          <a:lstStyle/>
          <a:p>
            <a:r>
              <a:rPr lang="en-US" dirty="0">
                <a:latin typeface="Times New Roman" panose="02020603050405020304" pitchFamily="18" charset="0"/>
                <a:cs typeface="Times New Roman" panose="02020603050405020304" pitchFamily="18" charset="0"/>
              </a:rPr>
              <a:t>data cleaning takes forever</a:t>
            </a:r>
          </a:p>
          <a:p>
            <a:r>
              <a:rPr lang="en-US" dirty="0">
                <a:latin typeface="Times New Roman" panose="02020603050405020304" pitchFamily="18" charset="0"/>
                <a:cs typeface="Times New Roman" panose="02020603050405020304" pitchFamily="18" charset="0"/>
              </a:rPr>
              <a:t>exceptions are a must</a:t>
            </a:r>
          </a:p>
          <a:p>
            <a:r>
              <a:rPr lang="en-US" dirty="0">
                <a:latin typeface="Times New Roman" panose="02020603050405020304" pitchFamily="18" charset="0"/>
                <a:cs typeface="Times New Roman" panose="02020603050405020304" pitchFamily="18" charset="0"/>
              </a:rPr>
              <a:t>look hard for previous solutions</a:t>
            </a:r>
          </a:p>
          <a:p>
            <a:r>
              <a:rPr lang="en-US" dirty="0">
                <a:latin typeface="Times New Roman" panose="02020603050405020304" pitchFamily="18" charset="0"/>
                <a:cs typeface="Times New Roman" panose="02020603050405020304" pitchFamily="18" charset="0"/>
              </a:rPr>
              <a:t>sometimes just move on</a:t>
            </a:r>
          </a:p>
        </p:txBody>
      </p:sp>
      <p:pic>
        <p:nvPicPr>
          <p:cNvPr id="7" name="Audio 6">
            <a:hlinkClick r:id="" action="ppaction://media"/>
            <a:extLst>
              <a:ext uri="{FF2B5EF4-FFF2-40B4-BE49-F238E27FC236}">
                <a16:creationId xmlns:a16="http://schemas.microsoft.com/office/drawing/2014/main" id="{CF9F28BD-0D02-4635-9E7A-AA6A042EE8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6518151"/>
      </p:ext>
    </p:extLst>
  </p:cSld>
  <p:clrMapOvr>
    <a:masterClrMapping/>
  </p:clrMapOvr>
  <mc:AlternateContent xmlns:mc="http://schemas.openxmlformats.org/markup-compatibility/2006">
    <mc:Choice xmlns:p14="http://schemas.microsoft.com/office/powerpoint/2010/main" Requires="p14">
      <p:transition spd="slow" p14:dur="2000" advTm="82044"/>
    </mc:Choice>
    <mc:Fallback>
      <p:transition spd="slow" advTm="82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rvice Learning 6: Enron - The Smartest Guys in the Room ...">
            <a:extLst>
              <a:ext uri="{FF2B5EF4-FFF2-40B4-BE49-F238E27FC236}">
                <a16:creationId xmlns:a16="http://schemas.microsoft.com/office/drawing/2014/main" id="{217EF842-9883-4A3B-83B2-5169BE845E44}"/>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988283" y="742553"/>
            <a:ext cx="8215433" cy="5372893"/>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CE9D02F1-B2AC-4F85-87E9-E2C5AC8A43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96929086"/>
      </p:ext>
    </p:extLst>
  </p:cSld>
  <p:clrMapOvr>
    <a:masterClrMapping/>
  </p:clrMapOvr>
  <mc:AlternateContent xmlns:mc="http://schemas.openxmlformats.org/markup-compatibility/2006">
    <mc:Choice xmlns:p14="http://schemas.microsoft.com/office/powerpoint/2010/main" Requires="p14">
      <p:transition spd="slow" p14:dur="2000" advTm="60440"/>
    </mc:Choice>
    <mc:Fallback>
      <p:transition spd="slow" advTm="60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08805-E5F2-46ED-BC19-77B1B141ADE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Why Emails?</a:t>
            </a:r>
          </a:p>
        </p:txBody>
      </p:sp>
      <p:sp>
        <p:nvSpPr>
          <p:cNvPr id="3" name="Content Placeholder 2">
            <a:extLst>
              <a:ext uri="{FF2B5EF4-FFF2-40B4-BE49-F238E27FC236}">
                <a16:creationId xmlns:a16="http://schemas.microsoft.com/office/drawing/2014/main" id="{0575CEB5-722D-4085-B683-AA2C80C3B0DF}"/>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interesting class of written text</a:t>
            </a:r>
          </a:p>
          <a:p>
            <a:r>
              <a:rPr lang="en-US" dirty="0">
                <a:latin typeface="Times New Roman" panose="02020603050405020304" pitchFamily="18" charset="0"/>
                <a:cs typeface="Times New Roman" panose="02020603050405020304" pitchFamily="18" charset="0"/>
              </a:rPr>
              <a:t>open domain problem</a:t>
            </a:r>
          </a:p>
          <a:p>
            <a:r>
              <a:rPr lang="en-US" dirty="0">
                <a:latin typeface="Times New Roman" panose="02020603050405020304" pitchFamily="18" charset="0"/>
                <a:cs typeface="Times New Roman" panose="02020603050405020304" pitchFamily="18" charset="0"/>
              </a:rPr>
              <a:t>a useful solution</a:t>
            </a:r>
          </a:p>
          <a:p>
            <a:r>
              <a:rPr lang="en-US" dirty="0">
                <a:latin typeface="Times New Roman" panose="02020603050405020304" pitchFamily="18" charset="0"/>
                <a:cs typeface="Times New Roman" panose="02020603050405020304" pitchFamily="18" charset="0"/>
              </a:rPr>
              <a:t>presents unique challenges and solutions</a:t>
            </a:r>
          </a:p>
          <a:p>
            <a:pPr lvl="1"/>
            <a:r>
              <a:rPr lang="en-US" dirty="0">
                <a:latin typeface="Times New Roman" panose="02020603050405020304" pitchFamily="18" charset="0"/>
                <a:cs typeface="Times New Roman" panose="02020603050405020304" pitchFamily="18" charset="0"/>
              </a:rPr>
              <a:t>network theory</a:t>
            </a:r>
          </a:p>
        </p:txBody>
      </p:sp>
      <p:pic>
        <p:nvPicPr>
          <p:cNvPr id="5" name="Audio 4">
            <a:hlinkClick r:id="" action="ppaction://media"/>
            <a:extLst>
              <a:ext uri="{FF2B5EF4-FFF2-40B4-BE49-F238E27FC236}">
                <a16:creationId xmlns:a16="http://schemas.microsoft.com/office/drawing/2014/main" id="{D10874F1-1E54-423F-BA3A-49C105E902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80787775"/>
      </p:ext>
    </p:extLst>
  </p:cSld>
  <p:clrMapOvr>
    <a:masterClrMapping/>
  </p:clrMapOvr>
  <mc:AlternateContent xmlns:mc="http://schemas.openxmlformats.org/markup-compatibility/2006">
    <mc:Choice xmlns:p14="http://schemas.microsoft.com/office/powerpoint/2010/main" Requires="p14">
      <p:transition spd="slow" p14:dur="2000" advTm="171420"/>
    </mc:Choice>
    <mc:Fallback>
      <p:transition spd="slow" advTm="171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3">
            <a:extLst>
              <a:ext uri="{FF2B5EF4-FFF2-40B4-BE49-F238E27FC236}">
                <a16:creationId xmlns:a16="http://schemas.microsoft.com/office/drawing/2014/main" id="{80782F37-493D-48C4-B0D1-B3A73218BF12}"/>
              </a:ext>
            </a:extLst>
          </p:cNvPr>
          <p:cNvSpPr>
            <a:spLocks noGrp="1"/>
          </p:cNvSpPr>
          <p:nvPr>
            <p:ph idx="1"/>
          </p:nvPr>
        </p:nvSpPr>
        <p:spPr>
          <a:xfrm>
            <a:off x="838200" y="1825625"/>
            <a:ext cx="10515600" cy="4351338"/>
          </a:xfrm>
        </p:spPr>
        <p:txBody>
          <a:bodyPr>
            <a:normAutofit/>
          </a:bodyPr>
          <a:lstStyle/>
          <a:p>
            <a:r>
              <a:rPr lang="en-US" dirty="0">
                <a:latin typeface="Times New Roman" panose="02020603050405020304" pitchFamily="18" charset="0"/>
                <a:cs typeface="Times New Roman" panose="02020603050405020304" pitchFamily="18" charset="0"/>
              </a:rPr>
              <a:t>“I am distributing this dataset as a resource for researchers who are interested in improving current email tools, or understanding how email is currently used. This data is valuable; to my knowledge it is the only substantial collection of "real" email that is public. The reason other datasets are not public is because of privacy concerns. In using this dataset, please be sensitive to the privacy of the people involved (and remember that many of these people were certainly not involved in any of the actions which precipitated the investigation.)”</a:t>
            </a:r>
          </a:p>
        </p:txBody>
      </p:sp>
      <p:pic>
        <p:nvPicPr>
          <p:cNvPr id="3" name="Audio 2">
            <a:hlinkClick r:id="" action="ppaction://media"/>
            <a:extLst>
              <a:ext uri="{FF2B5EF4-FFF2-40B4-BE49-F238E27FC236}">
                <a16:creationId xmlns:a16="http://schemas.microsoft.com/office/drawing/2014/main" id="{1CEADD22-C795-4F3D-A2C5-08688915E4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16286080"/>
      </p:ext>
    </p:extLst>
  </p:cSld>
  <p:clrMapOvr>
    <a:masterClrMapping/>
  </p:clrMapOvr>
  <mc:AlternateContent xmlns:mc="http://schemas.openxmlformats.org/markup-compatibility/2006">
    <mc:Choice xmlns:p14="http://schemas.microsoft.com/office/powerpoint/2010/main" Requires="p14">
      <p:transition spd="slow" p14:dur="2000" advTm="35079"/>
    </mc:Choice>
    <mc:Fallback>
      <p:transition spd="slow" advTm="35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6DC1-7AD2-40FF-9A97-7FCF4FCB4F7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Goals</a:t>
            </a:r>
          </a:p>
        </p:txBody>
      </p:sp>
      <p:sp>
        <p:nvSpPr>
          <p:cNvPr id="3" name="Content Placeholder 2">
            <a:extLst>
              <a:ext uri="{FF2B5EF4-FFF2-40B4-BE49-F238E27FC236}">
                <a16:creationId xmlns:a16="http://schemas.microsoft.com/office/drawing/2014/main" id="{C412B919-BE6D-4957-BA6C-0DDAE94E40B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accuracy</a:t>
            </a:r>
          </a:p>
          <a:p>
            <a:r>
              <a:rPr lang="en-US" dirty="0">
                <a:latin typeface="Times New Roman" panose="02020603050405020304" pitchFamily="18" charset="0"/>
                <a:cs typeface="Times New Roman" panose="02020603050405020304" pitchFamily="18" charset="0"/>
              </a:rPr>
              <a:t>find useful features</a:t>
            </a:r>
          </a:p>
          <a:p>
            <a:r>
              <a:rPr lang="en-US" dirty="0">
                <a:latin typeface="Times New Roman" panose="02020603050405020304" pitchFamily="18" charset="0"/>
                <a:cs typeface="Times New Roman" panose="02020603050405020304" pitchFamily="18" charset="0"/>
              </a:rPr>
              <a:t>understand the </a:t>
            </a:r>
            <a:r>
              <a:rPr lang="en-US">
                <a:latin typeface="Times New Roman" panose="02020603050405020304" pitchFamily="18" charset="0"/>
                <a:cs typeface="Times New Roman" panose="02020603050405020304" pitchFamily="18" charset="0"/>
              </a:rPr>
              <a:t>corpus better</a:t>
            </a:r>
            <a:endParaRPr lang="en-US"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C8290DCB-7833-4669-AC8E-129B16301B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00145319"/>
      </p:ext>
    </p:extLst>
  </p:cSld>
  <p:clrMapOvr>
    <a:masterClrMapping/>
  </p:clrMapOvr>
  <mc:AlternateContent xmlns:mc="http://schemas.openxmlformats.org/markup-compatibility/2006">
    <mc:Choice xmlns:p14="http://schemas.microsoft.com/office/powerpoint/2010/main" Requires="p14">
      <p:transition spd="slow" p14:dur="2000" advTm="125886"/>
    </mc:Choice>
    <mc:Fallback>
      <p:transition spd="slow" advTm="125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7F492-F6FC-4140-992A-E176FF176880}"/>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The Data</a:t>
            </a:r>
          </a:p>
        </p:txBody>
      </p:sp>
      <p:pic>
        <p:nvPicPr>
          <p:cNvPr id="3" name="Audio 2">
            <a:hlinkClick r:id="" action="ppaction://media"/>
            <a:extLst>
              <a:ext uri="{FF2B5EF4-FFF2-40B4-BE49-F238E27FC236}">
                <a16:creationId xmlns:a16="http://schemas.microsoft.com/office/drawing/2014/main" id="{4233FB77-8A48-45A6-ADF0-068E5B7C78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70094296"/>
      </p:ext>
    </p:extLst>
  </p:cSld>
  <p:clrMapOvr>
    <a:masterClrMapping/>
  </p:clrMapOvr>
  <mc:AlternateContent xmlns:mc="http://schemas.openxmlformats.org/markup-compatibility/2006">
    <mc:Choice xmlns:p14="http://schemas.microsoft.com/office/powerpoint/2010/main" Requires="p14">
      <p:transition spd="slow" p14:dur="2000" advTm="1421"/>
    </mc:Choice>
    <mc:Fallback>
      <p:transition spd="slow" advTm="1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0A88-A8E9-4A98-A25E-2882A4B6AAA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Metadata</a:t>
            </a:r>
          </a:p>
        </p:txBody>
      </p:sp>
      <p:sp>
        <p:nvSpPr>
          <p:cNvPr id="3" name="Content Placeholder 2">
            <a:extLst>
              <a:ext uri="{FF2B5EF4-FFF2-40B4-BE49-F238E27FC236}">
                <a16:creationId xmlns:a16="http://schemas.microsoft.com/office/drawing/2014/main" id="{C4EA568E-2528-4ED3-AB18-1EF9EE725CA9}"/>
              </a:ext>
            </a:extLst>
          </p:cNvPr>
          <p:cNvSpPr>
            <a:spLocks noGrp="1"/>
          </p:cNvSpPr>
          <p:nvPr>
            <p:ph sz="half" idx="1"/>
          </p:nvPr>
        </p:nvSpPr>
        <p:spPr/>
        <p:txBody>
          <a:bodyPr>
            <a:normAutofit/>
          </a:bodyPr>
          <a:lstStyle/>
          <a:p>
            <a:r>
              <a:rPr lang="en-US" dirty="0">
                <a:latin typeface="Times New Roman" panose="02020603050405020304" pitchFamily="18" charset="0"/>
                <a:cs typeface="Times New Roman" panose="02020603050405020304" pitchFamily="18" charset="0"/>
              </a:rPr>
              <a:t>History</a:t>
            </a:r>
          </a:p>
          <a:p>
            <a:r>
              <a:rPr lang="en-US" dirty="0">
                <a:latin typeface="Times New Roman" panose="02020603050405020304" pitchFamily="18" charset="0"/>
                <a:cs typeface="Times New Roman" panose="02020603050405020304" pitchFamily="18" charset="0"/>
              </a:rPr>
              <a:t>Size</a:t>
            </a:r>
          </a:p>
          <a:p>
            <a:pPr lvl="1"/>
            <a:r>
              <a:rPr lang="en-US" dirty="0">
                <a:latin typeface="Times New Roman" panose="02020603050405020304" pitchFamily="18" charset="0"/>
                <a:cs typeface="Times New Roman" panose="02020603050405020304" pitchFamily="18" charset="0"/>
              </a:rPr>
              <a:t>500,000 files</a:t>
            </a:r>
          </a:p>
          <a:p>
            <a:pPr lvl="1"/>
            <a:r>
              <a:rPr lang="en-US" dirty="0">
                <a:latin typeface="Times New Roman" panose="02020603050405020304" pitchFamily="18" charset="0"/>
                <a:cs typeface="Times New Roman" panose="02020603050405020304" pitchFamily="18" charset="0"/>
              </a:rPr>
              <a:t>3,500 folders</a:t>
            </a:r>
          </a:p>
          <a:p>
            <a:pPr lvl="1"/>
            <a:r>
              <a:rPr lang="en-US" dirty="0">
                <a:latin typeface="Times New Roman" panose="02020603050405020304" pitchFamily="18" charset="0"/>
                <a:cs typeface="Times New Roman" panose="02020603050405020304" pitchFamily="18" charset="0"/>
              </a:rPr>
              <a:t>1.7GB</a:t>
            </a:r>
          </a:p>
          <a:p>
            <a:r>
              <a:rPr lang="en-US" dirty="0">
                <a:latin typeface="Times New Roman" panose="02020603050405020304" pitchFamily="18" charset="0"/>
                <a:cs typeface="Times New Roman" panose="02020603050405020304" pitchFamily="18" charset="0"/>
              </a:rPr>
              <a:t>Version</a:t>
            </a:r>
          </a:p>
        </p:txBody>
      </p:sp>
      <p:pic>
        <p:nvPicPr>
          <p:cNvPr id="4" name="Audio 3">
            <a:hlinkClick r:id="" action="ppaction://media"/>
            <a:extLst>
              <a:ext uri="{FF2B5EF4-FFF2-40B4-BE49-F238E27FC236}">
                <a16:creationId xmlns:a16="http://schemas.microsoft.com/office/drawing/2014/main" id="{8A2681E6-AF09-4AFF-9537-0DCE3FBC90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6460228"/>
      </p:ext>
    </p:extLst>
  </p:cSld>
  <p:clrMapOvr>
    <a:masterClrMapping/>
  </p:clrMapOvr>
  <mc:AlternateContent xmlns:mc="http://schemas.openxmlformats.org/markup-compatibility/2006">
    <mc:Choice xmlns:p14="http://schemas.microsoft.com/office/powerpoint/2010/main" Requires="p14">
      <p:transition spd="slow" p14:dur="2000" advTm="77175"/>
    </mc:Choice>
    <mc:Fallback>
      <p:transition spd="slow" advTm="77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0A88-A8E9-4A98-A25E-2882A4B6AAA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 Hierarchy</a:t>
            </a:r>
          </a:p>
        </p:txBody>
      </p:sp>
      <p:sp>
        <p:nvSpPr>
          <p:cNvPr id="3" name="Content Placeholder 2">
            <a:extLst>
              <a:ext uri="{FF2B5EF4-FFF2-40B4-BE49-F238E27FC236}">
                <a16:creationId xmlns:a16="http://schemas.microsoft.com/office/drawing/2014/main" id="{C4EA568E-2528-4ED3-AB18-1EF9EE725CA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maildir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user level</a:t>
            </a:r>
          </a:p>
          <a:p>
            <a:r>
              <a:rPr lang="en-US" dirty="0">
                <a:latin typeface="Times New Roman" panose="02020603050405020304" pitchFamily="18" charset="0"/>
                <a:cs typeface="Times New Roman" panose="02020603050405020304" pitchFamily="18" charset="0"/>
              </a:rPr>
              <a:t>folder level</a:t>
            </a:r>
          </a:p>
          <a:p>
            <a:r>
              <a:rPr lang="en-US" dirty="0">
                <a:latin typeface="Times New Roman" panose="02020603050405020304" pitchFamily="18" charset="0"/>
                <a:cs typeface="Times New Roman" panose="02020603050405020304" pitchFamily="18" charset="0"/>
              </a:rPr>
              <a:t>email level*</a:t>
            </a:r>
          </a:p>
        </p:txBody>
      </p:sp>
      <p:pic>
        <p:nvPicPr>
          <p:cNvPr id="4" name="Audio 3">
            <a:hlinkClick r:id="" action="ppaction://media"/>
            <a:extLst>
              <a:ext uri="{FF2B5EF4-FFF2-40B4-BE49-F238E27FC236}">
                <a16:creationId xmlns:a16="http://schemas.microsoft.com/office/drawing/2014/main" id="{B812FA5D-9352-4F7F-9507-F3D7339955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97535284"/>
      </p:ext>
    </p:extLst>
  </p:cSld>
  <p:clrMapOvr>
    <a:masterClrMapping/>
  </p:clrMapOvr>
  <mc:AlternateContent xmlns:mc="http://schemas.openxmlformats.org/markup-compatibility/2006">
    <mc:Choice xmlns:p14="http://schemas.microsoft.com/office/powerpoint/2010/main" Requires="p14">
      <p:transition spd="slow" p14:dur="2000" advTm="7999"/>
    </mc:Choice>
    <mc:Fallback>
      <p:transition spd="slow" advTm="7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99</TotalTime>
  <Words>576</Words>
  <Application>Microsoft Office PowerPoint</Application>
  <PresentationFormat>Widescreen</PresentationFormat>
  <Paragraphs>76</Paragraphs>
  <Slides>22</Slides>
  <Notes>10</Notes>
  <HiddenSlides>0</HiddenSlides>
  <MMClips>22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A Smoking Gun Classifier</vt:lpstr>
      <vt:lpstr>PowerPoint Presentation</vt:lpstr>
      <vt:lpstr>PowerPoint Presentation</vt:lpstr>
      <vt:lpstr>Why Emails?</vt:lpstr>
      <vt:lpstr>PowerPoint Presentation</vt:lpstr>
      <vt:lpstr>Goals</vt:lpstr>
      <vt:lpstr>The Data</vt:lpstr>
      <vt:lpstr>Metadata</vt:lpstr>
      <vt:lpstr>Data Hierarchy</vt:lpstr>
      <vt:lpstr>User Level</vt:lpstr>
      <vt:lpstr>Folder Level</vt:lpstr>
      <vt:lpstr>File Level</vt:lpstr>
      <vt:lpstr>An Email</vt:lpstr>
      <vt:lpstr>Techniques: Raw Parse</vt:lpstr>
      <vt:lpstr>Techniques: Email.Parser Module</vt:lpstr>
      <vt:lpstr>Techniques: Email.Parser Module</vt:lpstr>
      <vt:lpstr>Techniques: Email.Parser Module</vt:lpstr>
      <vt:lpstr>Techniques: OS Module</vt:lpstr>
      <vt:lpstr>Techniques: OS Module</vt:lpstr>
      <vt:lpstr>Viability of OS Walking</vt:lpstr>
      <vt:lpstr>Data Exploration and Machine Learning</vt:lpstr>
      <vt:lpstr>Future Directions and Core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Smoking Gun Classifier</dc:title>
  <dc:creator>Sean Steinle</dc:creator>
  <cp:lastModifiedBy>Sean Steinle</cp:lastModifiedBy>
  <cp:revision>11</cp:revision>
  <dcterms:created xsi:type="dcterms:W3CDTF">2020-04-16T16:26:26Z</dcterms:created>
  <dcterms:modified xsi:type="dcterms:W3CDTF">2020-04-16T21:27:45Z</dcterms:modified>
</cp:coreProperties>
</file>

<file path=docProps/thumbnail.jpeg>
</file>